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  <p:sldMasterId id="2147483679" r:id="rId2"/>
    <p:sldMasterId id="2147483687" r:id="rId3"/>
    <p:sldMasterId id="2147483696" r:id="rId4"/>
    <p:sldMasterId id="2147483708" r:id="rId5"/>
  </p:sldMasterIdLst>
  <p:notesMasterIdLst>
    <p:notesMasterId r:id="rId18"/>
  </p:notesMasterIdLst>
  <p:handoutMasterIdLst>
    <p:handoutMasterId r:id="rId19"/>
  </p:handoutMasterIdLst>
  <p:sldIdLst>
    <p:sldId id="263" r:id="rId6"/>
    <p:sldId id="256" r:id="rId7"/>
    <p:sldId id="261" r:id="rId8"/>
    <p:sldId id="257" r:id="rId9"/>
    <p:sldId id="259" r:id="rId10"/>
    <p:sldId id="258" r:id="rId11"/>
    <p:sldId id="260" r:id="rId12"/>
    <p:sldId id="266" r:id="rId13"/>
    <p:sldId id="267" r:id="rId14"/>
    <p:sldId id="265" r:id="rId15"/>
    <p:sldId id="268" r:id="rId16"/>
    <p:sldId id="264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.VnBlac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.VnBlac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.VnBlac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.VnBlac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.VnBlack" pitchFamily="34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.VnBlack" pitchFamily="34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.VnBlack" pitchFamily="34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.VnBlack" pitchFamily="34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.Vn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66"/>
    <a:srgbClr val="A83C2A"/>
    <a:srgbClr val="FF0000"/>
    <a:srgbClr val="0099FF"/>
    <a:srgbClr val="CC3300"/>
    <a:srgbClr val="292929"/>
    <a:srgbClr val="FF99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286" autoAdjust="0"/>
    <p:restoredTop sz="94581" autoAdjust="0"/>
  </p:normalViewPr>
  <p:slideViewPr>
    <p:cSldViewPr>
      <p:cViewPr varScale="1">
        <p:scale>
          <a:sx n="41" d="100"/>
          <a:sy n="41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94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3C3D42A-921C-47E7-B854-A9192A054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10C2EC1-F52A-4148-BB08-898E1FC9F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E46F5D-8162-49FD-BE2F-35A9762E0E4F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3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31A1C-1D30-4DA6-843F-C6C3EC28F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AC5B3-345D-40CD-B4DF-81D155A48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14F24-F535-4D82-9793-A8CE101AE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44083 w 64000"/>
                <a:gd name="T1" fmla="*/ 2368 h 64000"/>
                <a:gd name="T2" fmla="*/ 64000 w 64000"/>
                <a:gd name="T3" fmla="*/ 32000 h 64000"/>
                <a:gd name="T4" fmla="*/ 44083 w 64000"/>
                <a:gd name="T5" fmla="*/ 61631 h 64000"/>
                <a:gd name="T6" fmla="*/ 44083 w 64000"/>
                <a:gd name="T7" fmla="*/ 61631 h 64000"/>
                <a:gd name="T8" fmla="*/ 44082 w 64000"/>
                <a:gd name="T9" fmla="*/ 61631 h 64000"/>
                <a:gd name="T10" fmla="*/ 44083 w 64000"/>
                <a:gd name="T11" fmla="*/ 61632 h 64000"/>
                <a:gd name="T12" fmla="*/ 44083 w 64000"/>
                <a:gd name="T13" fmla="*/ 2368 h 64000"/>
                <a:gd name="T14" fmla="*/ 44082 w 64000"/>
                <a:gd name="T15" fmla="*/ 2368 h 64000"/>
                <a:gd name="T16" fmla="*/ 44083 w 64000"/>
                <a:gd name="T17" fmla="*/ 2368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50994 w 64000"/>
                <a:gd name="T1" fmla="*/ 6246 h 64000"/>
                <a:gd name="T2" fmla="*/ 64000 w 64000"/>
                <a:gd name="T3" fmla="*/ 32000 h 64000"/>
                <a:gd name="T4" fmla="*/ 50994 w 64000"/>
                <a:gd name="T5" fmla="*/ 57753 h 64000"/>
                <a:gd name="T6" fmla="*/ 50994 w 64000"/>
                <a:gd name="T7" fmla="*/ 57753 h 64000"/>
                <a:gd name="T8" fmla="*/ 50993 w 64000"/>
                <a:gd name="T9" fmla="*/ 57753 h 64000"/>
                <a:gd name="T10" fmla="*/ 50994 w 64000"/>
                <a:gd name="T11" fmla="*/ 57754 h 64000"/>
                <a:gd name="T12" fmla="*/ 50994 w 64000"/>
                <a:gd name="T13" fmla="*/ 6246 h 64000"/>
                <a:gd name="T14" fmla="*/ 50993 w 64000"/>
                <a:gd name="T15" fmla="*/ 6246 h 64000"/>
                <a:gd name="T16" fmla="*/ 50994 w 64000"/>
                <a:gd name="T17" fmla="*/ 6246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951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3CC78-A108-44B7-BD2F-B2FFA47FE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FFA28-29D4-437D-A5CB-B900A8EC92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2915A-08CD-4363-9943-FC706BAD8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A2A97-A601-4849-B7EC-219A2ACE8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3FF86-FF24-4F6B-A3BF-98D9F0CC4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5C071-4C1B-411B-9D21-77462F0D8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C9A03-F541-40A0-B050-BB845AAB1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6567F-3F2A-4ADB-B9B8-38EBEAEA6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5D40D-519A-4BA7-BB30-203560925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23244-7622-4109-9CB1-9666621A1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5C806-5C9E-4370-9A93-5AB55DA29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CEDDB-90C4-473C-9FC3-12F389F03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67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7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2582-4338-4462-ABB9-4ABD60715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72059-EF8B-4A59-904C-C4687AD5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72EB2-581C-4003-B50A-F02C0F2DD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F00BB-56B0-4AB1-9C51-FCC7BD6FB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DD101-B9D1-4248-86AA-04083E2F0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8BED8-BB56-44DA-8623-3D54C6700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E7075-C9E6-4BAD-9AEE-11ABA1FA3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C5D90-F394-4011-8EB6-594B73910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F34C1-A7CF-4D87-9970-1D5FFA803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54451-C22B-4912-B67F-01B02D400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829A1-8D8A-4FB3-8351-5F61FE271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F8CF9-FB2E-4CCE-9FD2-A7142325A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74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74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7EDC12B-9BAD-4DE8-B461-1B1A278D5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C5511-E348-49CF-9D34-ACBF624B0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148D4-D7DF-4C11-9EB0-B6DBA06B1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5D635-B276-48F8-A7EC-73BA818C5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71252-6FBC-4A56-BB85-ED13D6391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42DD5-23B8-4220-B354-A685C069A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4702A-D96E-4B07-B812-965C8667C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C610A-F538-4994-8730-874A3F0CA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46660-3763-43AC-8B2E-95EB17DFD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58CD4-D130-44F0-A19F-AC3904691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C8B7-8B44-4E81-8B36-E143144D0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06C1D-6A46-483D-A073-7135DD46B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2895600" y="4303713"/>
            <a:ext cx="3276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1066800"/>
            <a:ext cx="86868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533400" y="0"/>
            <a:ext cx="3276600" cy="2133600"/>
            <a:chOff x="336" y="0"/>
            <a:chExt cx="2064" cy="1344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008" y="672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344" y="1008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728" y="336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064" y="672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72" y="336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36" y="0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33400" y="0"/>
            <a:ext cx="3276600" cy="2133600"/>
            <a:chOff x="2736" y="96"/>
            <a:chExt cx="2064" cy="1344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408" y="768"/>
              <a:ext cx="336" cy="336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744" y="1104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128" y="432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464" y="768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072" y="432"/>
              <a:ext cx="336" cy="336"/>
            </a:xfrm>
            <a:prstGeom prst="rect">
              <a:avLst/>
            </a:prstGeom>
            <a:solidFill>
              <a:schemeClr val="tx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2736" y="96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114800" y="4191000"/>
            <a:ext cx="211138" cy="21113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4419600" y="4191000"/>
            <a:ext cx="211138" cy="211138"/>
          </a:xfrm>
          <a:prstGeom prst="rect">
            <a:avLst/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4724400" y="4191000"/>
            <a:ext cx="211138" cy="21113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52600"/>
          </a:xfrm>
        </p:spPr>
        <p:txBody>
          <a:bodyPr anchor="t"/>
          <a:lstStyle>
            <a:lvl1pPr algn="ctr"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524000"/>
          </a:xfrm>
        </p:spPr>
        <p:txBody>
          <a:bodyPr anchor="ctr"/>
          <a:lstStyle>
            <a:lvl1pPr marL="0" indent="0" algn="ctr">
              <a:lnSpc>
                <a:spcPct val="80000"/>
              </a:lnSpc>
              <a:buFont typeface="Wingdings" pitchFamily="2" charset="2"/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C1640FE0-F447-47F9-BC27-CEFCBAB01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B19AA-F059-48A7-82C9-F92108DB9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712CB-DD22-4C7D-96EE-7D30F8F7E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819400"/>
            <a:ext cx="34671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2819400"/>
            <a:ext cx="34671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E9E14-B043-447C-83A1-A28B09B4A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F2DED-ED70-4945-9FDB-7CEAA87A7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734F1-62E5-48A9-978A-FA22B240B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27752-587B-4886-86AD-9191D385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5049E-8EE5-445D-9367-9D12AAF31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B5A64-008F-4F94-B32F-9240C855D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CE673-4D01-4E92-B8EC-BCF0FD44A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19B3B-2644-4B7B-84EC-8FC9F76FF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219200"/>
            <a:ext cx="17716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1219200"/>
            <a:ext cx="516255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A3505-0689-4D49-8F13-E923D59C6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3DA4E-505D-4F3E-9C8C-1D1CE18E3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1BAD3-B99A-4DCE-9261-1F565C540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E067B-22F7-4649-BAD0-5C1B1948F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7E851-C63B-4BCD-B439-290C4A404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2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2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5F29E1FF-CFF5-472D-9024-25A4DF065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69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2056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50296 w 64000"/>
                <a:gd name="T1" fmla="*/ 5746 h 64000"/>
                <a:gd name="T2" fmla="*/ 64000 w 64000"/>
                <a:gd name="T3" fmla="*/ 32000 h 64000"/>
                <a:gd name="T4" fmla="*/ 50296 w 64000"/>
                <a:gd name="T5" fmla="*/ 58253 h 64000"/>
                <a:gd name="T6" fmla="*/ 50296 w 64000"/>
                <a:gd name="T7" fmla="*/ 58253 h 64000"/>
                <a:gd name="T8" fmla="*/ 50295 w 64000"/>
                <a:gd name="T9" fmla="*/ 58253 h 64000"/>
                <a:gd name="T10" fmla="*/ 50296 w 64000"/>
                <a:gd name="T11" fmla="*/ 58254 h 64000"/>
                <a:gd name="T12" fmla="*/ 50296 w 64000"/>
                <a:gd name="T13" fmla="*/ 5746 h 64000"/>
                <a:gd name="T14" fmla="*/ 50295 w 64000"/>
                <a:gd name="T15" fmla="*/ 5746 h 64000"/>
                <a:gd name="T16" fmla="*/ 50296 w 64000"/>
                <a:gd name="T17" fmla="*/ 5746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7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50077 w 64000"/>
                <a:gd name="T1" fmla="*/ 5595 h 64000"/>
                <a:gd name="T2" fmla="*/ 64000 w 64000"/>
                <a:gd name="T3" fmla="*/ 32000 h 64000"/>
                <a:gd name="T4" fmla="*/ 50077 w 64000"/>
                <a:gd name="T5" fmla="*/ 58404 h 64000"/>
                <a:gd name="T6" fmla="*/ 50077 w 64000"/>
                <a:gd name="T7" fmla="*/ 58404 h 64000"/>
                <a:gd name="T8" fmla="*/ 50076 w 64000"/>
                <a:gd name="T9" fmla="*/ 58404 h 64000"/>
                <a:gd name="T10" fmla="*/ 50077 w 64000"/>
                <a:gd name="T11" fmla="*/ 58405 h 64000"/>
                <a:gd name="T12" fmla="*/ 50077 w 64000"/>
                <a:gd name="T13" fmla="*/ 5595 h 64000"/>
                <a:gd name="T14" fmla="*/ 50076 w 64000"/>
                <a:gd name="T15" fmla="*/ 5595 h 64000"/>
                <a:gd name="T16" fmla="*/ 50077 w 64000"/>
                <a:gd name="T17" fmla="*/ 5595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8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848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9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fld id="{4683C2B8-57B9-47AB-AD8B-0432867E5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DB0A682-49C0-4CC2-80B1-7EEE21EFC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80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1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083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084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085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7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088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6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63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6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6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5C92F8CD-4273-421C-B004-7EFDD1498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819400"/>
            <a:ext cx="7086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2286000"/>
            <a:ext cx="5334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33400" y="2819400"/>
            <a:ext cx="5334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981200" y="5334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62000" y="10668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143000" y="6858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2362200" y="1524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755650"/>
            <a:ext cx="5867400" cy="762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715000" y="609600"/>
            <a:ext cx="304800" cy="3048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562600" y="457200"/>
            <a:ext cx="304800" cy="304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8458200" y="3962400"/>
            <a:ext cx="381000" cy="3810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8686800" y="3657600"/>
            <a:ext cx="381000" cy="381000"/>
          </a:xfrm>
          <a:prstGeom prst="rect">
            <a:avLst/>
          </a:prstGeom>
          <a:solidFill>
            <a:schemeClr val="bg2"/>
          </a:solidFill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Arial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2286000"/>
            <a:ext cx="1066800" cy="1066800"/>
            <a:chOff x="0" y="2496"/>
            <a:chExt cx="672" cy="672"/>
          </a:xfrm>
        </p:grpSpPr>
        <p:sp>
          <p:nvSpPr>
            <p:cNvPr id="5144" name="Rectangle 15"/>
            <p:cNvSpPr>
              <a:spLocks noChangeArrowheads="1"/>
            </p:cNvSpPr>
            <p:nvPr/>
          </p:nvSpPr>
          <p:spPr bwMode="auto">
            <a:xfrm>
              <a:off x="0" y="2496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45" name="Rectangle 16"/>
            <p:cNvSpPr>
              <a:spLocks noChangeArrowheads="1"/>
            </p:cNvSpPr>
            <p:nvPr/>
          </p:nvSpPr>
          <p:spPr bwMode="auto">
            <a:xfrm>
              <a:off x="336" y="2832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3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219200"/>
            <a:ext cx="708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0178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507163"/>
            <a:ext cx="1828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200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0179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95400" y="6507163"/>
            <a:ext cx="2895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200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0180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1200" y="6172200"/>
            <a:ext cx="762000" cy="6096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6E6EC8C-DA06-4988-BED6-D97DDBD2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762000" y="152400"/>
            <a:ext cx="1981200" cy="1295400"/>
            <a:chOff x="3888" y="96"/>
            <a:chExt cx="1248" cy="816"/>
          </a:xfrm>
        </p:grpSpPr>
        <p:sp>
          <p:nvSpPr>
            <p:cNvPr id="5140" name="Rectangle 22"/>
            <p:cNvSpPr>
              <a:spLocks noChangeArrowheads="1"/>
            </p:cNvSpPr>
            <p:nvPr/>
          </p:nvSpPr>
          <p:spPr bwMode="auto">
            <a:xfrm>
              <a:off x="4656" y="336"/>
              <a:ext cx="240" cy="240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41" name="Rectangle 23"/>
            <p:cNvSpPr>
              <a:spLocks noChangeArrowheads="1"/>
            </p:cNvSpPr>
            <p:nvPr/>
          </p:nvSpPr>
          <p:spPr bwMode="auto">
            <a:xfrm>
              <a:off x="3888" y="672"/>
              <a:ext cx="240" cy="240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42" name="Rectangle 24"/>
            <p:cNvSpPr>
              <a:spLocks noChangeArrowheads="1"/>
            </p:cNvSpPr>
            <p:nvPr/>
          </p:nvSpPr>
          <p:spPr bwMode="auto">
            <a:xfrm>
              <a:off x="4128" y="432"/>
              <a:ext cx="240" cy="240"/>
            </a:xfrm>
            <a:prstGeom prst="rect">
              <a:avLst/>
            </a:prstGeom>
            <a:solidFill>
              <a:schemeClr val="tx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43" name="Rectangle 25"/>
            <p:cNvSpPr>
              <a:spLocks noChangeArrowheads="1"/>
            </p:cNvSpPr>
            <p:nvPr/>
          </p:nvSpPr>
          <p:spPr bwMode="auto">
            <a:xfrm>
              <a:off x="4896" y="96"/>
              <a:ext cx="240" cy="240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73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9144000" cy="4724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smtClean="0">
                <a:latin typeface="Arial" pitchFamily="34" charset="0"/>
              </a:rPr>
              <a:t>  Chia một số tự nhiên cho một số tự nhiên mà th</a:t>
            </a:r>
            <a:r>
              <a:rPr lang="vi-VN" sz="4000" smtClean="0">
                <a:latin typeface="Arial" pitchFamily="34" charset="0"/>
              </a:rPr>
              <a:t>ươ</a:t>
            </a:r>
            <a:r>
              <a:rPr lang="en-US" sz="4000" smtClean="0">
                <a:latin typeface="Arial" pitchFamily="34" charset="0"/>
              </a:rPr>
              <a:t>ng tìm </a:t>
            </a:r>
            <a:r>
              <a:rPr lang="vi-VN" sz="4000" smtClean="0">
                <a:latin typeface="Arial" pitchFamily="34" charset="0"/>
              </a:rPr>
              <a:t>đư</a:t>
            </a:r>
            <a:r>
              <a:rPr lang="en-US" sz="4000" smtClean="0">
                <a:latin typeface="Arial" pitchFamily="34" charset="0"/>
              </a:rPr>
              <a:t>ợc là một số thập phân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autoRev="1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7" name="Oval 7"/>
          <p:cNvSpPr>
            <a:spLocks noChangeArrowheads="1"/>
          </p:cNvSpPr>
          <p:nvPr/>
        </p:nvSpPr>
        <p:spPr bwMode="auto">
          <a:xfrm>
            <a:off x="914400" y="304800"/>
            <a:ext cx="533400" cy="533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600">
              <a:latin typeface="Arial" pitchFamily="34" charset="0"/>
            </a:endParaRPr>
          </a:p>
        </p:txBody>
      </p:sp>
      <p:sp>
        <p:nvSpPr>
          <p:cNvPr id="250884" name="Text Box 4"/>
          <p:cNvSpPr>
            <a:spLocks noChangeArrowheads="1"/>
          </p:cNvSpPr>
          <p:nvPr>
            <p:ph type="title"/>
          </p:nvPr>
        </p:nvSpPr>
        <p:spPr>
          <a:xfrm>
            <a:off x="741363" y="381000"/>
            <a:ext cx="7793037" cy="1462088"/>
          </a:xfrm>
          <a:noFill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smtClean="0">
                <a:solidFill>
                  <a:srgbClr val="000066"/>
                </a:solidFill>
                <a:latin typeface="Arial" pitchFamily="34" charset="0"/>
              </a:rPr>
              <a:t>  </a:t>
            </a: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2</a:t>
            </a:r>
            <a:r>
              <a:rPr lang="en-US" sz="2800" b="1" smtClean="0">
                <a:latin typeface="Arial" pitchFamily="34" charset="0"/>
              </a:rPr>
              <a:t>  </a:t>
            </a: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May 25 bộ quần áo nh</a:t>
            </a:r>
            <a:r>
              <a:rPr lang="vi-VN" sz="2800" b="1" smtClean="0">
                <a:solidFill>
                  <a:srgbClr val="000066"/>
                </a:solidFill>
                <a:latin typeface="Arial" pitchFamily="34" charset="0"/>
              </a:rPr>
              <a:t>ư</a:t>
            </a: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 nhau hết 70 m vải. Hỏi may 6 bộ quần áo nh</a:t>
            </a:r>
            <a:r>
              <a:rPr lang="vi-VN" sz="2800" b="1" smtClean="0">
                <a:solidFill>
                  <a:srgbClr val="000066"/>
                </a:solidFill>
                <a:latin typeface="Arial" pitchFamily="34" charset="0"/>
              </a:rPr>
              <a:t>ư</a:t>
            </a: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 thế hết bao nhiêu mét vải?</a:t>
            </a:r>
          </a:p>
        </p:txBody>
      </p:sp>
      <p:sp>
        <p:nvSpPr>
          <p:cNvPr id="250885" name="Rectangle 5"/>
          <p:cNvSpPr>
            <a:spLocks noChangeArrowheads="1"/>
          </p:cNvSpPr>
          <p:nvPr/>
        </p:nvSpPr>
        <p:spPr bwMode="auto">
          <a:xfrm>
            <a:off x="2895600" y="1676400"/>
            <a:ext cx="3725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/>
            <a:r>
              <a:rPr lang="en-US" sz="3200">
                <a:solidFill>
                  <a:schemeClr val="tx2"/>
                </a:solidFill>
                <a:latin typeface="Arial" pitchFamily="34" charset="0"/>
              </a:rPr>
              <a:t>      </a:t>
            </a:r>
            <a:r>
              <a:rPr lang="en-US" sz="2800" b="1">
                <a:solidFill>
                  <a:srgbClr val="000066"/>
                </a:solidFill>
                <a:latin typeface="Arial" pitchFamily="34" charset="0"/>
              </a:rPr>
              <a:t>Tóm tắt</a:t>
            </a:r>
            <a:br>
              <a:rPr lang="en-US" sz="2800" b="1">
                <a:solidFill>
                  <a:srgbClr val="000066"/>
                </a:solidFill>
                <a:latin typeface="Arial" pitchFamily="34" charset="0"/>
              </a:rPr>
            </a:br>
            <a:r>
              <a:rPr lang="en-US" sz="2800" b="1">
                <a:solidFill>
                  <a:srgbClr val="000066"/>
                </a:solidFill>
                <a:latin typeface="Arial" pitchFamily="34" charset="0"/>
              </a:rPr>
              <a:t>25 bộ hết : 70 m</a:t>
            </a:r>
            <a:br>
              <a:rPr lang="en-US" sz="2800" b="1">
                <a:solidFill>
                  <a:srgbClr val="000066"/>
                </a:solidFill>
                <a:latin typeface="Arial" pitchFamily="34" charset="0"/>
              </a:rPr>
            </a:br>
            <a:endParaRPr lang="en-US" sz="2800" b="1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2508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38200" y="3124200"/>
            <a:ext cx="7772400" cy="41148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Arial" pitchFamily="34" charset="0"/>
              </a:rPr>
              <a:t>                           </a:t>
            </a: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Bài giải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          Số vải </a:t>
            </a:r>
            <a:r>
              <a:rPr lang="vi-VN" sz="2800" b="1" smtClean="0">
                <a:solidFill>
                  <a:srgbClr val="000066"/>
                </a:solidFill>
                <a:latin typeface="Arial" pitchFamily="34" charset="0"/>
              </a:rPr>
              <a:t>đ</a:t>
            </a: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ể may 1 bộ quần áo là: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                    70 : 25 = 2, 8 ( m 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     Số vải </a:t>
            </a:r>
            <a:r>
              <a:rPr lang="vi-VN" sz="2800" b="1" smtClean="0">
                <a:solidFill>
                  <a:srgbClr val="000066"/>
                </a:solidFill>
                <a:latin typeface="Arial" pitchFamily="34" charset="0"/>
              </a:rPr>
              <a:t>đ</a:t>
            </a: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ể may 6 bộ quần áo nh</a:t>
            </a:r>
            <a:r>
              <a:rPr lang="vi-VN" sz="2800" b="1" smtClean="0">
                <a:solidFill>
                  <a:srgbClr val="000066"/>
                </a:solidFill>
                <a:latin typeface="Arial" pitchFamily="34" charset="0"/>
              </a:rPr>
              <a:t>ư</a:t>
            </a: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 thế là: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                   2, 8 </a:t>
            </a:r>
            <a:r>
              <a:rPr lang="en-US" sz="2800" b="1" i="1" smtClean="0">
                <a:solidFill>
                  <a:srgbClr val="000066"/>
                </a:solidFill>
                <a:latin typeface="Arial" pitchFamily="34" charset="0"/>
              </a:rPr>
              <a:t>x</a:t>
            </a: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 6 = 16, 8 ( m 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rgbClr val="000066"/>
                </a:solidFill>
                <a:latin typeface="Arial" pitchFamily="34" charset="0"/>
              </a:rPr>
              <a:t>                            Đáp số : 16, 8 m</a:t>
            </a:r>
          </a:p>
        </p:txBody>
      </p:sp>
      <p:sp>
        <p:nvSpPr>
          <p:cNvPr id="250888" name="Rectangle 8"/>
          <p:cNvSpPr>
            <a:spLocks noChangeArrowheads="1"/>
          </p:cNvSpPr>
          <p:nvPr/>
        </p:nvSpPr>
        <p:spPr bwMode="auto">
          <a:xfrm>
            <a:off x="2895600" y="1676400"/>
            <a:ext cx="3725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/>
            <a:r>
              <a:rPr lang="en-US" sz="2800" b="1">
                <a:solidFill>
                  <a:srgbClr val="000066"/>
                </a:solidFill>
                <a:latin typeface="Arial" pitchFamily="34" charset="0"/>
              </a:rPr>
              <a:t/>
            </a:r>
            <a:br>
              <a:rPr lang="en-US" sz="2800" b="1">
                <a:solidFill>
                  <a:srgbClr val="000066"/>
                </a:solidFill>
                <a:latin typeface="Arial" pitchFamily="34" charset="0"/>
              </a:rPr>
            </a:br>
            <a:r>
              <a:rPr lang="en-US" sz="2800" b="1">
                <a:solidFill>
                  <a:srgbClr val="000066"/>
                </a:solidFill>
                <a:latin typeface="Arial" pitchFamily="34" charset="0"/>
              </a:rPr>
              <a:t>  6 bộ hết :  ?   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0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0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0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08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08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08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08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08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08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08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08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08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08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7" grpId="0" animBg="1"/>
      <p:bldP spid="250884" grpId="0"/>
      <p:bldP spid="250885" grpId="0"/>
      <p:bldP spid="250886" grpId="0" build="p"/>
      <p:bldP spid="2508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86" name="AutoShape 14"/>
          <p:cNvSpPr>
            <a:spLocks noChangeArrowheads="1"/>
          </p:cNvSpPr>
          <p:nvPr/>
        </p:nvSpPr>
        <p:spPr bwMode="auto">
          <a:xfrm>
            <a:off x="457200" y="762000"/>
            <a:ext cx="838200" cy="8382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>
              <a:latin typeface="Arial" pitchFamily="34" charset="0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471488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chemeClr val="tx1"/>
                </a:solidFill>
                <a:latin typeface="Arial" pitchFamily="34" charset="0"/>
              </a:rPr>
              <a:t>3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</a:rPr>
              <a:t>      </a:t>
            </a:r>
            <a:r>
              <a:rPr lang="en-US" sz="2400" smtClean="0">
                <a:solidFill>
                  <a:schemeClr val="tx1"/>
                </a:solidFill>
                <a:latin typeface="Arial" pitchFamily="34" charset="0"/>
              </a:rPr>
              <a:t>Viết các phân số sau d</a:t>
            </a:r>
            <a:r>
              <a:rPr lang="vi-VN" sz="2400" smtClean="0">
                <a:solidFill>
                  <a:schemeClr val="tx1"/>
                </a:solidFill>
                <a:latin typeface="Arial" pitchFamily="34" charset="0"/>
              </a:rPr>
              <a:t>ư</a:t>
            </a:r>
            <a:r>
              <a:rPr lang="en-US" sz="2400" smtClean="0">
                <a:solidFill>
                  <a:schemeClr val="tx1"/>
                </a:solidFill>
                <a:latin typeface="Arial" pitchFamily="34" charset="0"/>
              </a:rPr>
              <a:t>ới dạng số thập phân: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908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chemeClr val="folHlink"/>
                </a:solidFill>
                <a:latin typeface="Arial" pitchFamily="34" charset="0"/>
              </a:rPr>
              <a:t>2                        3                               18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chemeClr val="folHlink"/>
                </a:solidFill>
                <a:latin typeface="Arial" pitchFamily="34" charset="0"/>
              </a:rPr>
              <a:t>5                        4                                5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chemeClr val="folHlink"/>
                </a:solidFill>
                <a:latin typeface="Arial" pitchFamily="34" charset="0"/>
              </a:rPr>
              <a:t>  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259076" name="Line 4"/>
          <p:cNvSpPr>
            <a:spLocks noChangeShapeType="1"/>
          </p:cNvSpPr>
          <p:nvPr/>
        </p:nvSpPr>
        <p:spPr bwMode="auto">
          <a:xfrm>
            <a:off x="533400" y="3200400"/>
            <a:ext cx="685800" cy="1588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9077" name="Line 5"/>
          <p:cNvSpPr>
            <a:spLocks noChangeShapeType="1"/>
          </p:cNvSpPr>
          <p:nvPr/>
        </p:nvSpPr>
        <p:spPr bwMode="auto">
          <a:xfrm>
            <a:off x="3200400" y="3200400"/>
            <a:ext cx="685800" cy="1588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9078" name="Line 6"/>
          <p:cNvSpPr>
            <a:spLocks noChangeShapeType="1"/>
          </p:cNvSpPr>
          <p:nvPr/>
        </p:nvSpPr>
        <p:spPr bwMode="auto">
          <a:xfrm>
            <a:off x="6324600" y="3200400"/>
            <a:ext cx="685800" cy="1588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9081" name="Text Box 9"/>
          <p:cNvSpPr txBox="1">
            <a:spLocks noChangeArrowheads="1"/>
          </p:cNvSpPr>
          <p:nvPr/>
        </p:nvSpPr>
        <p:spPr bwMode="auto">
          <a:xfrm>
            <a:off x="7086600" y="2819400"/>
            <a:ext cx="175260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66"/>
                </a:solidFill>
                <a:latin typeface="Arial" pitchFamily="34" charset="0"/>
              </a:rPr>
              <a:t>= </a:t>
            </a:r>
            <a:r>
              <a:rPr lang="en-US" sz="2800">
                <a:solidFill>
                  <a:srgbClr val="000066"/>
                </a:solidFill>
                <a:latin typeface="Arial" pitchFamily="34" charset="0"/>
              </a:rPr>
              <a:t>3,6</a:t>
            </a:r>
          </a:p>
        </p:txBody>
      </p:sp>
      <p:sp>
        <p:nvSpPr>
          <p:cNvPr id="259082" name="Text Box 10"/>
          <p:cNvSpPr txBox="1">
            <a:spLocks noChangeArrowheads="1"/>
          </p:cNvSpPr>
          <p:nvPr/>
        </p:nvSpPr>
        <p:spPr bwMode="auto">
          <a:xfrm>
            <a:off x="1219200" y="2819400"/>
            <a:ext cx="175260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66"/>
                </a:solidFill>
                <a:latin typeface="Arial" pitchFamily="34" charset="0"/>
              </a:rPr>
              <a:t>= </a:t>
            </a:r>
            <a:r>
              <a:rPr lang="en-US" sz="2800">
                <a:solidFill>
                  <a:srgbClr val="000066"/>
                </a:solidFill>
                <a:latin typeface="Arial" pitchFamily="34" charset="0"/>
              </a:rPr>
              <a:t>0,4</a:t>
            </a:r>
          </a:p>
        </p:txBody>
      </p:sp>
      <p:sp>
        <p:nvSpPr>
          <p:cNvPr id="259083" name="Text Box 11"/>
          <p:cNvSpPr txBox="1">
            <a:spLocks noChangeArrowheads="1"/>
          </p:cNvSpPr>
          <p:nvPr/>
        </p:nvSpPr>
        <p:spPr bwMode="auto">
          <a:xfrm>
            <a:off x="3886200" y="2819400"/>
            <a:ext cx="205740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66"/>
                </a:solidFill>
                <a:latin typeface="Arial" pitchFamily="34" charset="0"/>
              </a:rPr>
              <a:t>= </a:t>
            </a:r>
            <a:r>
              <a:rPr lang="en-US" sz="2800">
                <a:solidFill>
                  <a:srgbClr val="000066"/>
                </a:solidFill>
                <a:latin typeface="Arial" pitchFamily="34" charset="0"/>
              </a:rPr>
              <a:t>0,75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6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590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5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590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590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590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86" grpId="0" animBg="1"/>
      <p:bldP spid="259074" grpId="0"/>
      <p:bldP spid="259075" grpId="0" build="p"/>
      <p:bldP spid="259076" grpId="0" animBg="1"/>
      <p:bldP spid="259077" grpId="0" animBg="1"/>
      <p:bldP spid="259078" grpId="0" animBg="1"/>
      <p:bldP spid="259081" grpId="0"/>
      <p:bldP spid="259082" grpId="0"/>
      <p:bldP spid="2590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4"/>
          <p:cNvSpPr>
            <a:spLocks noChangeArrowheads="1" noChangeShapeType="1" noTextEdit="1"/>
          </p:cNvSpPr>
          <p:nvPr/>
        </p:nvSpPr>
        <p:spPr bwMode="auto">
          <a:xfrm>
            <a:off x="1981200" y="1066800"/>
            <a:ext cx="5791200" cy="3276600"/>
          </a:xfrm>
          <a:prstGeom prst="rect">
            <a:avLst/>
          </a:prstGeom>
        </p:spPr>
        <p:txBody>
          <a:bodyPr wrap="none" fromWordArt="1">
            <a:prstTxWarp prst="textFadeLeft">
              <a:avLst>
                <a:gd name="adj" fmla="val 33333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vi-VN" sz="3600" b="1" kern="10" spc="-36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</a:gradFill>
                <a:latin typeface="Arial"/>
                <a:cs typeface="Arial"/>
              </a:rPr>
              <a:t>Tìm thương đúng</a:t>
            </a:r>
            <a:endParaRPr lang="en-US" sz="3600" b="1" kern="10" spc="-36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pic>
        <p:nvPicPr>
          <p:cNvPr id="22531" name="Picture 10" descr="!DANC_C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9300" y="4267200"/>
            <a:ext cx="14859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11" descr="!DANC_C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4267200"/>
            <a:ext cx="14859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609600" y="762000"/>
            <a:ext cx="8229600" cy="1754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Ví dụ</a:t>
            </a:r>
            <a:r>
              <a:rPr lang="en-US" sz="3200">
                <a:latin typeface="Arial" pitchFamily="34" charset="0"/>
              </a:rPr>
              <a:t>:</a:t>
            </a:r>
            <a:r>
              <a:rPr lang="en-US" sz="3600">
                <a:latin typeface="Arial" pitchFamily="34" charset="0"/>
              </a:rPr>
              <a:t> Một cái sân hình vuông có chu vi 27 m. Hỏi cạnh của cái sân dài bao nhiêu mét?</a:t>
            </a:r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2057400" y="2590800"/>
            <a:ext cx="5105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27 : 4 =         ( m )</a:t>
            </a:r>
          </a:p>
        </p:txBody>
      </p:sp>
      <p:sp>
        <p:nvSpPr>
          <p:cNvPr id="85007" name="Text Box 15"/>
          <p:cNvSpPr txBox="1">
            <a:spLocks noChangeArrowheads="1"/>
          </p:cNvSpPr>
          <p:nvPr/>
        </p:nvSpPr>
        <p:spPr bwMode="auto">
          <a:xfrm>
            <a:off x="4572000" y="2590800"/>
            <a:ext cx="5334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Arial" pitchFamily="34" charset="0"/>
              </a:rPr>
              <a:t>?</a:t>
            </a:r>
          </a:p>
        </p:txBody>
      </p:sp>
      <p:sp>
        <p:nvSpPr>
          <p:cNvPr id="85011" name="Text Box 19"/>
          <p:cNvSpPr txBox="1">
            <a:spLocks noChangeArrowheads="1"/>
          </p:cNvSpPr>
          <p:nvPr/>
        </p:nvSpPr>
        <p:spPr bwMode="auto">
          <a:xfrm>
            <a:off x="3733800" y="2590800"/>
            <a:ext cx="25908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6,75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500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500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500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5" grpId="0"/>
      <p:bldP spid="85006" grpId="0"/>
      <p:bldP spid="85007" grpId="0"/>
      <p:bldP spid="85007" grpId="1"/>
      <p:bldP spid="850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295400" y="609600"/>
            <a:ext cx="2971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pitchFamily="34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828800" y="990600"/>
            <a:ext cx="50292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  <a:latin typeface="Arial" pitchFamily="34" charset="0"/>
              </a:rPr>
              <a:t>27 : 4 = 27,00 : 4</a:t>
            </a:r>
          </a:p>
        </p:txBody>
      </p:sp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2514600" y="2209800"/>
            <a:ext cx="325596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  <a:latin typeface="Arial" pitchFamily="34" charset="0"/>
              </a:rPr>
              <a:t>27         4</a:t>
            </a:r>
          </a:p>
        </p:txBody>
      </p:sp>
      <p:sp>
        <p:nvSpPr>
          <p:cNvPr id="188421" name="Line 5"/>
          <p:cNvSpPr>
            <a:spLocks noChangeShapeType="1"/>
          </p:cNvSpPr>
          <p:nvPr/>
        </p:nvSpPr>
        <p:spPr bwMode="auto">
          <a:xfrm>
            <a:off x="4246563" y="22860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8422" name="Line 6"/>
          <p:cNvSpPr>
            <a:spLocks noChangeShapeType="1"/>
          </p:cNvSpPr>
          <p:nvPr/>
        </p:nvSpPr>
        <p:spPr bwMode="auto">
          <a:xfrm>
            <a:off x="4246563" y="2819400"/>
            <a:ext cx="1392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8423" name="Text Box 7"/>
          <p:cNvSpPr txBox="1">
            <a:spLocks noChangeArrowheads="1"/>
          </p:cNvSpPr>
          <p:nvPr/>
        </p:nvSpPr>
        <p:spPr bwMode="auto">
          <a:xfrm>
            <a:off x="4343400" y="28956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A83C2A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88424" name="Text Box 8"/>
          <p:cNvSpPr txBox="1">
            <a:spLocks noChangeArrowheads="1"/>
          </p:cNvSpPr>
          <p:nvPr/>
        </p:nvSpPr>
        <p:spPr bwMode="auto">
          <a:xfrm>
            <a:off x="4724400" y="2879725"/>
            <a:ext cx="3810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292929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188425" name="Text Box 9"/>
          <p:cNvSpPr txBox="1">
            <a:spLocks noChangeArrowheads="1"/>
          </p:cNvSpPr>
          <p:nvPr/>
        </p:nvSpPr>
        <p:spPr bwMode="auto">
          <a:xfrm>
            <a:off x="2819400" y="2819400"/>
            <a:ext cx="3810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3</a:t>
            </a:r>
          </a:p>
        </p:txBody>
      </p:sp>
      <p:sp>
        <p:nvSpPr>
          <p:cNvPr id="188426" name="Text Box 10"/>
          <p:cNvSpPr txBox="1">
            <a:spLocks noChangeArrowheads="1"/>
          </p:cNvSpPr>
          <p:nvPr/>
        </p:nvSpPr>
        <p:spPr bwMode="auto">
          <a:xfrm>
            <a:off x="4876800" y="2895600"/>
            <a:ext cx="4572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A83C2A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88427" name="Text Box 11"/>
          <p:cNvSpPr txBox="1">
            <a:spLocks noChangeArrowheads="1"/>
          </p:cNvSpPr>
          <p:nvPr/>
        </p:nvSpPr>
        <p:spPr bwMode="auto">
          <a:xfrm>
            <a:off x="3276600" y="3429000"/>
            <a:ext cx="4572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2</a:t>
            </a:r>
          </a:p>
        </p:txBody>
      </p:sp>
      <p:sp>
        <p:nvSpPr>
          <p:cNvPr id="188428" name="Text Box 12"/>
          <p:cNvSpPr txBox="1">
            <a:spLocks noChangeArrowheads="1"/>
          </p:cNvSpPr>
          <p:nvPr/>
        </p:nvSpPr>
        <p:spPr bwMode="auto">
          <a:xfrm>
            <a:off x="5257800" y="2895600"/>
            <a:ext cx="4572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A83C2A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429" name="Text Box 13"/>
          <p:cNvSpPr txBox="1">
            <a:spLocks noChangeArrowheads="1"/>
          </p:cNvSpPr>
          <p:nvPr/>
        </p:nvSpPr>
        <p:spPr bwMode="auto">
          <a:xfrm>
            <a:off x="3657600" y="4038600"/>
            <a:ext cx="533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</a:t>
            </a:r>
          </a:p>
        </p:txBody>
      </p:sp>
      <p:sp>
        <p:nvSpPr>
          <p:cNvPr id="188430" name="Text Box 14"/>
          <p:cNvSpPr txBox="1">
            <a:spLocks noChangeArrowheads="1"/>
          </p:cNvSpPr>
          <p:nvPr/>
        </p:nvSpPr>
        <p:spPr bwMode="auto">
          <a:xfrm>
            <a:off x="3048000" y="2209800"/>
            <a:ext cx="30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,</a:t>
            </a:r>
          </a:p>
        </p:txBody>
      </p:sp>
      <p:sp>
        <p:nvSpPr>
          <p:cNvPr id="188431" name="Text Box 15"/>
          <p:cNvSpPr txBox="1">
            <a:spLocks noChangeArrowheads="1"/>
          </p:cNvSpPr>
          <p:nvPr/>
        </p:nvSpPr>
        <p:spPr bwMode="auto">
          <a:xfrm>
            <a:off x="3276600" y="2209800"/>
            <a:ext cx="53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</a:t>
            </a:r>
          </a:p>
        </p:txBody>
      </p:sp>
      <p:sp>
        <p:nvSpPr>
          <p:cNvPr id="188432" name="Text Box 16"/>
          <p:cNvSpPr txBox="1">
            <a:spLocks noChangeArrowheads="1"/>
          </p:cNvSpPr>
          <p:nvPr/>
        </p:nvSpPr>
        <p:spPr bwMode="auto">
          <a:xfrm>
            <a:off x="3657600" y="2209800"/>
            <a:ext cx="53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3.33333E-6 0.08889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8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8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0.00416 0.18218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884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8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8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8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188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0" grpId="0"/>
      <p:bldP spid="188421" grpId="0" animBg="1"/>
      <p:bldP spid="188422" grpId="0" animBg="1"/>
      <p:bldP spid="188423" grpId="0"/>
      <p:bldP spid="188424" grpId="0"/>
      <p:bldP spid="188425" grpId="0"/>
      <p:bldP spid="188426" grpId="0"/>
      <p:bldP spid="188427" grpId="0"/>
      <p:bldP spid="188428" grpId="0"/>
      <p:bldP spid="188429" grpId="0"/>
      <p:bldP spid="188430" grpId="0"/>
      <p:bldP spid="188430" grpId="1"/>
      <p:bldP spid="188431" grpId="0"/>
      <p:bldP spid="188431" grpId="1"/>
      <p:bldP spid="188432" grpId="0"/>
      <p:bldP spid="18843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295400" y="609600"/>
            <a:ext cx="297180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pitchFamily="34" charset="0"/>
            </a:endParaRP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3200400" y="990600"/>
            <a:ext cx="50292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99"/>
                </a:solidFill>
                <a:latin typeface="Arial" pitchFamily="34" charset="0"/>
              </a:rPr>
              <a:t>27 : 4 = ?</a:t>
            </a:r>
          </a:p>
        </p:txBody>
      </p:sp>
      <p:sp>
        <p:nvSpPr>
          <p:cNvPr id="126996" name="Text Box 20"/>
          <p:cNvSpPr txBox="1">
            <a:spLocks noChangeArrowheads="1"/>
          </p:cNvSpPr>
          <p:nvPr/>
        </p:nvSpPr>
        <p:spPr bwMode="auto">
          <a:xfrm>
            <a:off x="3505200" y="1981200"/>
            <a:ext cx="5867400" cy="3170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34" charset="0"/>
              </a:rPr>
              <a:t>* 27 chia 4 </a:t>
            </a:r>
            <a:r>
              <a:rPr lang="vi-VN" sz="2000" b="1">
                <a:latin typeface="Arial" pitchFamily="34" charset="0"/>
              </a:rPr>
              <a:t>đư</a:t>
            </a:r>
            <a:r>
              <a:rPr lang="en-US" sz="2000" b="1">
                <a:latin typeface="Arial" pitchFamily="34" charset="0"/>
              </a:rPr>
              <a:t>ợc 6, viết 6;                                       6 nhân 4 bằng 24; 27 trừ 24 bằng 3 viết 3.           * Để chia tiếp, ta </a:t>
            </a:r>
            <a:r>
              <a:rPr lang="en-US" sz="2000" b="1">
                <a:solidFill>
                  <a:srgbClr val="000099"/>
                </a:solidFill>
                <a:latin typeface="Arial" pitchFamily="34" charset="0"/>
              </a:rPr>
              <a:t>viết thêm dấu phẩy vào bên phải</a:t>
            </a:r>
            <a:r>
              <a:rPr lang="en-US" sz="2000" b="1">
                <a:latin typeface="Arial" pitchFamily="34" charset="0"/>
              </a:rPr>
              <a:t> 6 và </a:t>
            </a:r>
            <a:r>
              <a:rPr lang="en-US" sz="2000" b="1">
                <a:solidFill>
                  <a:srgbClr val="A50021"/>
                </a:solidFill>
                <a:latin typeface="Arial" pitchFamily="34" charset="0"/>
              </a:rPr>
              <a:t>viết thêm chữ số 0 vào bên phải</a:t>
            </a:r>
            <a:r>
              <a:rPr lang="en-US" sz="2000" b="1">
                <a:latin typeface="Arial" pitchFamily="34" charset="0"/>
              </a:rPr>
              <a:t> 3 </a:t>
            </a:r>
            <a:r>
              <a:rPr lang="vi-VN" sz="2000" b="1">
                <a:latin typeface="Arial" pitchFamily="34" charset="0"/>
              </a:rPr>
              <a:t>đư</a:t>
            </a:r>
            <a:r>
              <a:rPr lang="en-US" sz="2000" b="1">
                <a:latin typeface="Arial" pitchFamily="34" charset="0"/>
              </a:rPr>
              <a:t>ợc 30.                                                                30 chia 4 </a:t>
            </a:r>
            <a:r>
              <a:rPr lang="vi-VN" sz="2000" b="1">
                <a:latin typeface="Arial" pitchFamily="34" charset="0"/>
              </a:rPr>
              <a:t>đư</a:t>
            </a:r>
            <a:r>
              <a:rPr lang="en-US" sz="2000" b="1">
                <a:latin typeface="Arial" pitchFamily="34" charset="0"/>
              </a:rPr>
              <a:t>ợc 7, viết 7;                                        7 nhân 4 bằng 28 ; 30 trừ 28 bằng 2, viết 2.                                                                  * </a:t>
            </a:r>
            <a:r>
              <a:rPr lang="en-US" sz="2000" b="1">
                <a:solidFill>
                  <a:srgbClr val="A50021"/>
                </a:solidFill>
                <a:latin typeface="Arial" pitchFamily="34" charset="0"/>
              </a:rPr>
              <a:t>Viết thêm chữ số 0 vào bên phải</a:t>
            </a:r>
            <a:r>
              <a:rPr lang="en-US" sz="2000" b="1">
                <a:latin typeface="Arial" pitchFamily="34" charset="0"/>
              </a:rPr>
              <a:t> 2 </a:t>
            </a:r>
            <a:r>
              <a:rPr lang="vi-VN" sz="2000" b="1">
                <a:latin typeface="Arial" pitchFamily="34" charset="0"/>
              </a:rPr>
              <a:t>đư</a:t>
            </a:r>
            <a:r>
              <a:rPr lang="en-US" sz="2000" b="1">
                <a:latin typeface="Arial" pitchFamily="34" charset="0"/>
              </a:rPr>
              <a:t>ợc 20;    20 chia 4 </a:t>
            </a:r>
            <a:r>
              <a:rPr lang="vi-VN" sz="2000" b="1">
                <a:latin typeface="Arial" pitchFamily="34" charset="0"/>
              </a:rPr>
              <a:t>đư</a:t>
            </a:r>
            <a:r>
              <a:rPr lang="en-US" sz="2000" b="1">
                <a:latin typeface="Arial" pitchFamily="34" charset="0"/>
              </a:rPr>
              <a:t>ợc 5, viết 5; 5 nhân 4 bằng 20; 20 trừ 20 bằng 0, viết 0.</a:t>
            </a:r>
          </a:p>
        </p:txBody>
      </p:sp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2798763" y="2209800"/>
            <a:ext cx="29718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99"/>
                </a:solidFill>
                <a:latin typeface="Arial" pitchFamily="34" charset="0"/>
              </a:rPr>
              <a:t>27       4</a:t>
            </a:r>
          </a:p>
        </p:txBody>
      </p:sp>
      <p:sp>
        <p:nvSpPr>
          <p:cNvPr id="126983" name="Line 7"/>
          <p:cNvSpPr>
            <a:spLocks noChangeShapeType="1"/>
          </p:cNvSpPr>
          <p:nvPr/>
        </p:nvSpPr>
        <p:spPr bwMode="auto">
          <a:xfrm>
            <a:off x="4246563" y="22860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84" name="Line 8"/>
          <p:cNvSpPr>
            <a:spLocks noChangeShapeType="1"/>
          </p:cNvSpPr>
          <p:nvPr/>
        </p:nvSpPr>
        <p:spPr bwMode="auto">
          <a:xfrm>
            <a:off x="4246563" y="2819400"/>
            <a:ext cx="1392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4246563" y="2971800"/>
            <a:ext cx="5334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99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26993" name="Text Box 17"/>
          <p:cNvSpPr txBox="1">
            <a:spLocks noChangeArrowheads="1"/>
          </p:cNvSpPr>
          <p:nvPr/>
        </p:nvSpPr>
        <p:spPr bwMode="auto">
          <a:xfrm>
            <a:off x="4703763" y="2971800"/>
            <a:ext cx="3810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A50021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126994" name="Text Box 18"/>
          <p:cNvSpPr txBox="1">
            <a:spLocks noChangeArrowheads="1"/>
          </p:cNvSpPr>
          <p:nvPr/>
        </p:nvSpPr>
        <p:spPr bwMode="auto">
          <a:xfrm>
            <a:off x="3179763" y="2971800"/>
            <a:ext cx="3810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99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26998" name="Text Box 22"/>
          <p:cNvSpPr txBox="1">
            <a:spLocks noChangeArrowheads="1"/>
          </p:cNvSpPr>
          <p:nvPr/>
        </p:nvSpPr>
        <p:spPr bwMode="auto">
          <a:xfrm>
            <a:off x="3581400" y="2971800"/>
            <a:ext cx="3810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0</a:t>
            </a:r>
          </a:p>
        </p:txBody>
      </p:sp>
      <p:sp>
        <p:nvSpPr>
          <p:cNvPr id="126999" name="Text Box 23"/>
          <p:cNvSpPr txBox="1">
            <a:spLocks noChangeArrowheads="1"/>
          </p:cNvSpPr>
          <p:nvPr/>
        </p:nvSpPr>
        <p:spPr bwMode="auto">
          <a:xfrm>
            <a:off x="4876800" y="2971800"/>
            <a:ext cx="4572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7</a:t>
            </a:r>
          </a:p>
        </p:txBody>
      </p:sp>
      <p:sp>
        <p:nvSpPr>
          <p:cNvPr id="127000" name="Text Box 24"/>
          <p:cNvSpPr txBox="1">
            <a:spLocks noChangeArrowheads="1"/>
          </p:cNvSpPr>
          <p:nvPr/>
        </p:nvSpPr>
        <p:spPr bwMode="auto">
          <a:xfrm>
            <a:off x="3484563" y="3641725"/>
            <a:ext cx="4572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2</a:t>
            </a:r>
          </a:p>
        </p:txBody>
      </p:sp>
      <p:sp>
        <p:nvSpPr>
          <p:cNvPr id="127001" name="Text Box 25"/>
          <p:cNvSpPr txBox="1">
            <a:spLocks noChangeArrowheads="1"/>
          </p:cNvSpPr>
          <p:nvPr/>
        </p:nvSpPr>
        <p:spPr bwMode="auto">
          <a:xfrm>
            <a:off x="3886200" y="3657600"/>
            <a:ext cx="6096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0</a:t>
            </a:r>
          </a:p>
        </p:txBody>
      </p:sp>
      <p:sp>
        <p:nvSpPr>
          <p:cNvPr id="127002" name="Text Box 26"/>
          <p:cNvSpPr txBox="1">
            <a:spLocks noChangeArrowheads="1"/>
          </p:cNvSpPr>
          <p:nvPr/>
        </p:nvSpPr>
        <p:spPr bwMode="auto">
          <a:xfrm>
            <a:off x="5237163" y="2971800"/>
            <a:ext cx="4572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5</a:t>
            </a:r>
          </a:p>
        </p:txBody>
      </p:sp>
      <p:sp>
        <p:nvSpPr>
          <p:cNvPr id="127003" name="Text Box 27"/>
          <p:cNvSpPr txBox="1">
            <a:spLocks noChangeArrowheads="1"/>
          </p:cNvSpPr>
          <p:nvPr/>
        </p:nvSpPr>
        <p:spPr bwMode="auto">
          <a:xfrm>
            <a:off x="3865563" y="4343400"/>
            <a:ext cx="5334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0</a:t>
            </a:r>
          </a:p>
        </p:txBody>
      </p:sp>
      <p:sp>
        <p:nvSpPr>
          <p:cNvPr id="127007" name="Text Box 31"/>
          <p:cNvSpPr txBox="1">
            <a:spLocks noChangeArrowheads="1"/>
          </p:cNvSpPr>
          <p:nvPr/>
        </p:nvSpPr>
        <p:spPr bwMode="auto">
          <a:xfrm>
            <a:off x="1066800" y="5943600"/>
            <a:ext cx="73152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Vậy  </a:t>
            </a:r>
            <a:r>
              <a:rPr lang="en-US" sz="3600">
                <a:solidFill>
                  <a:srgbClr val="000099"/>
                </a:solidFill>
                <a:latin typeface="Arial" pitchFamily="34" charset="0"/>
              </a:rPr>
              <a:t>27 </a:t>
            </a:r>
            <a:r>
              <a:rPr lang="en-US" sz="3600" b="1">
                <a:solidFill>
                  <a:srgbClr val="000099"/>
                </a:solidFill>
                <a:latin typeface="Arial" pitchFamily="34" charset="0"/>
              </a:rPr>
              <a:t>:</a:t>
            </a:r>
            <a:r>
              <a:rPr lang="en-US" sz="3600">
                <a:solidFill>
                  <a:srgbClr val="000099"/>
                </a:solidFill>
                <a:latin typeface="Arial" pitchFamily="34" charset="0"/>
              </a:rPr>
              <a:t> 4 = 6,75 (m )</a:t>
            </a:r>
            <a:r>
              <a:rPr lang="en-US" sz="3600">
                <a:latin typeface="Arial" pitchFamily="34" charset="0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6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6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6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6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6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6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2000" fill="hold"/>
                                        <p:tgtEl>
                                          <p:spTgt spid="1269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83C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000" fill="hold"/>
                                        <p:tgtEl>
                                          <p:spTgt spid="1269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83C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2000"/>
                                        <p:tgtEl>
                                          <p:spTgt spid="1269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2000"/>
                                        <p:tgtEl>
                                          <p:spTgt spid="1269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2000"/>
                                        <p:tgtEl>
                                          <p:spTgt spid="1269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70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7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7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7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7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70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7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0" dur="2000" fill="hold"/>
                                        <p:tgtEl>
                                          <p:spTgt spid="1270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83C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2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3" dur="2000" fill="hold"/>
                                        <p:tgtEl>
                                          <p:spTgt spid="1270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83C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7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 decel="100000"/>
                                        <p:tgtEl>
                                          <p:spTgt spid="1270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1270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127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127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7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7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2000" fill="hold"/>
                                        <p:tgtEl>
                                          <p:spTgt spid="1270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83C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7" dur="20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9" dur="20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1" dur="20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3" dur="2000" fill="hold"/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5" dur="2000" fill="hold"/>
                                        <p:tgtEl>
                                          <p:spTgt spid="1269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7" dur="2000" fill="hold"/>
                                        <p:tgtEl>
                                          <p:spTgt spid="126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9" dur="2000" fill="hold"/>
                                        <p:tgtEl>
                                          <p:spTgt spid="1269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1" dur="2000" fill="hold"/>
                                        <p:tgtEl>
                                          <p:spTgt spid="1269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3" dur="2000" fill="hold"/>
                                        <p:tgtEl>
                                          <p:spTgt spid="1270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5" dur="2000" fill="hold"/>
                                        <p:tgtEl>
                                          <p:spTgt spid="1270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7" dur="2000" fill="hold"/>
                                        <p:tgtEl>
                                          <p:spTgt spid="127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9" dur="2000" fill="hold"/>
                                        <p:tgtEl>
                                          <p:spTgt spid="1270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26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80"/>
                                        <p:tgtEl>
                                          <p:spTgt spid="1270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80"/>
                                        <p:tgtEl>
                                          <p:spTgt spid="1270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80"/>
                                        <p:tgtEl>
                                          <p:spTgt spid="1270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96" grpId="0"/>
      <p:bldP spid="126982" grpId="0"/>
      <p:bldP spid="126982" grpId="1"/>
      <p:bldP spid="126983" grpId="0" animBg="1"/>
      <p:bldP spid="126983" grpId="1" animBg="1"/>
      <p:bldP spid="126984" grpId="0" animBg="1"/>
      <p:bldP spid="126984" grpId="1" animBg="1"/>
      <p:bldP spid="126986" grpId="0"/>
      <p:bldP spid="126986" grpId="1"/>
      <p:bldP spid="126993" grpId="0"/>
      <p:bldP spid="126993" grpId="1"/>
      <p:bldP spid="126994" grpId="0"/>
      <p:bldP spid="126994" grpId="1"/>
      <p:bldP spid="126994" grpId="2"/>
      <p:bldP spid="126998" grpId="0"/>
      <p:bldP spid="126998" grpId="1"/>
      <p:bldP spid="126998" grpId="2"/>
      <p:bldP spid="126999" grpId="0"/>
      <p:bldP spid="126999" grpId="1"/>
      <p:bldP spid="127000" grpId="0"/>
      <p:bldP spid="127000" grpId="1"/>
      <p:bldP spid="127000" grpId="2"/>
      <p:bldP spid="127001" grpId="0"/>
      <p:bldP spid="127001" grpId="1"/>
      <p:bldP spid="127001" grpId="2"/>
      <p:bldP spid="127002" grpId="0"/>
      <p:bldP spid="127002" grpId="1"/>
      <p:bldP spid="127003" grpId="0"/>
      <p:bldP spid="127003" grpId="1"/>
      <p:bldP spid="127003" grpId="2"/>
      <p:bldP spid="1270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839200" cy="12954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99"/>
                </a:solidFill>
              </a:rPr>
              <a:t>Khi chia một số tự nhiên cho một số tự nhiên mà còn d</a:t>
            </a:r>
            <a:r>
              <a:rPr lang="vi-VN" sz="2800" smtClean="0">
                <a:solidFill>
                  <a:srgbClr val="000099"/>
                </a:solidFill>
              </a:rPr>
              <a:t>ư</a:t>
            </a:r>
            <a:r>
              <a:rPr lang="en-US" sz="2800" smtClean="0">
                <a:solidFill>
                  <a:srgbClr val="000099"/>
                </a:solidFill>
              </a:rPr>
              <a:t>, ta tiếp tục chia nh</a:t>
            </a:r>
            <a:r>
              <a:rPr lang="vi-VN" sz="2800" smtClean="0">
                <a:solidFill>
                  <a:srgbClr val="000099"/>
                </a:solidFill>
              </a:rPr>
              <a:t>ư</a:t>
            </a:r>
            <a:r>
              <a:rPr lang="en-US" sz="2800" smtClean="0">
                <a:solidFill>
                  <a:srgbClr val="000099"/>
                </a:solidFill>
              </a:rPr>
              <a:t> sau: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9144000" cy="457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Viết dấu phẩy vào bên phải số th</a:t>
            </a:r>
            <a:r>
              <a:rPr lang="vi-VN" smtClean="0">
                <a:solidFill>
                  <a:srgbClr val="000066"/>
                </a:solidFill>
              </a:rPr>
              <a:t>ươ</a:t>
            </a:r>
            <a:r>
              <a:rPr lang="en-US" smtClean="0">
                <a:solidFill>
                  <a:srgbClr val="000066"/>
                </a:solidFill>
              </a:rPr>
              <a:t>ng.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Viết thêm vào bên phải số d</a:t>
            </a:r>
            <a:r>
              <a:rPr lang="vi-VN" smtClean="0">
                <a:solidFill>
                  <a:srgbClr val="000066"/>
                </a:solidFill>
              </a:rPr>
              <a:t>ư</a:t>
            </a:r>
            <a:r>
              <a:rPr lang="en-US" smtClean="0">
                <a:solidFill>
                  <a:srgbClr val="000066"/>
                </a:solidFill>
              </a:rPr>
              <a:t> một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66"/>
                </a:solidFill>
              </a:rPr>
              <a:t>  chữ số 0 rồi chia tiếp.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/>
      <p:bldP spid="1525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            </a:t>
            </a:r>
            <a:r>
              <a:rPr lang="en-US" sz="4000" smtClean="0">
                <a:solidFill>
                  <a:srgbClr val="000066"/>
                </a:solidFill>
              </a:rPr>
              <a:t>43 : 52 = ?</a:t>
            </a:r>
          </a:p>
        </p:txBody>
      </p:sp>
      <p:sp>
        <p:nvSpPr>
          <p:cNvPr id="151556" name="Line 4"/>
          <p:cNvSpPr>
            <a:spLocks noChangeShapeType="1"/>
          </p:cNvSpPr>
          <p:nvPr/>
        </p:nvSpPr>
        <p:spPr bwMode="auto">
          <a:xfrm>
            <a:off x="4419600" y="205740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1557" name="Line 5"/>
          <p:cNvSpPr>
            <a:spLocks noChangeShapeType="1"/>
          </p:cNvSpPr>
          <p:nvPr/>
        </p:nvSpPr>
        <p:spPr bwMode="auto">
          <a:xfrm>
            <a:off x="4419600" y="25146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362200" y="1905000"/>
            <a:ext cx="44958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pitchFamily="34" charset="0"/>
              </a:rPr>
              <a:t> </a:t>
            </a:r>
            <a:r>
              <a:rPr lang="en-US">
                <a:latin typeface="Arial" pitchFamily="34" charset="0"/>
              </a:rPr>
              <a:t>43,0      52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2667000" y="2667000"/>
            <a:ext cx="3429000" cy="1616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 1 40   0,82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    </a:t>
            </a:r>
            <a:r>
              <a:rPr lang="en-US">
                <a:solidFill>
                  <a:srgbClr val="A83C2A"/>
                </a:solidFill>
                <a:latin typeface="Arial" pitchFamily="34" charset="0"/>
              </a:rPr>
              <a:t>36</a:t>
            </a:r>
          </a:p>
        </p:txBody>
      </p:sp>
      <p:sp>
        <p:nvSpPr>
          <p:cNvPr id="151561" name="Text Box 9"/>
          <p:cNvSpPr txBox="1">
            <a:spLocks noChangeArrowheads="1"/>
          </p:cNvSpPr>
          <p:nvPr/>
        </p:nvSpPr>
        <p:spPr bwMode="auto">
          <a:xfrm>
            <a:off x="457200" y="4237038"/>
            <a:ext cx="8382000" cy="2308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buClr>
                <a:srgbClr val="000066"/>
              </a:buClr>
              <a:buSzPct val="115000"/>
              <a:buFont typeface="Wingdings" pitchFamily="2" charset="2"/>
              <a:buChar char="§"/>
            </a:pPr>
            <a:r>
              <a:rPr lang="en-US" sz="2800">
                <a:latin typeface="Arial" pitchFamily="34" charset="0"/>
              </a:rPr>
              <a:t> </a:t>
            </a:r>
            <a:r>
              <a:rPr lang="en-US" sz="3200">
                <a:solidFill>
                  <a:srgbClr val="000066"/>
                </a:solidFill>
                <a:latin typeface="Arial" pitchFamily="34" charset="0"/>
              </a:rPr>
              <a:t>Nếu còn d</a:t>
            </a:r>
            <a:r>
              <a:rPr lang="vi-VN" sz="3200">
                <a:solidFill>
                  <a:srgbClr val="000066"/>
                </a:solidFill>
                <a:latin typeface="Arial" pitchFamily="34" charset="0"/>
              </a:rPr>
              <a:t>ư</a:t>
            </a:r>
            <a:r>
              <a:rPr lang="en-US" sz="3200">
                <a:solidFill>
                  <a:srgbClr val="000066"/>
                </a:solidFill>
                <a:latin typeface="Arial" pitchFamily="34" charset="0"/>
              </a:rPr>
              <a:t> nữa, ta lại viết thêm vào bên phải số d</a:t>
            </a:r>
            <a:r>
              <a:rPr lang="vi-VN" sz="3200">
                <a:solidFill>
                  <a:srgbClr val="000066"/>
                </a:solidFill>
                <a:latin typeface="Arial" pitchFamily="34" charset="0"/>
              </a:rPr>
              <a:t>ư</a:t>
            </a:r>
            <a:r>
              <a:rPr lang="en-US" sz="3200">
                <a:solidFill>
                  <a:srgbClr val="000066"/>
                </a:solidFill>
                <a:latin typeface="Arial" pitchFamily="34" charset="0"/>
              </a:rPr>
              <a:t> mới một chữ số 0 rồi tiếp tục chia, và </a:t>
            </a:r>
            <a:r>
              <a:rPr lang="en-US" sz="3200">
                <a:solidFill>
                  <a:srgbClr val="FF6600"/>
                </a:solidFill>
                <a:latin typeface="Arial" pitchFamily="34" charset="0"/>
              </a:rPr>
              <a:t>có thể làm nh</a:t>
            </a:r>
            <a:r>
              <a:rPr lang="vi-VN" sz="3200">
                <a:solidFill>
                  <a:srgbClr val="FF6600"/>
                </a:solidFill>
                <a:latin typeface="Arial" pitchFamily="34" charset="0"/>
              </a:rPr>
              <a:t>ư</a:t>
            </a:r>
            <a:r>
              <a:rPr lang="en-US" sz="3200">
                <a:solidFill>
                  <a:srgbClr val="FF6600"/>
                </a:solidFill>
                <a:latin typeface="Arial" pitchFamily="34" charset="0"/>
              </a:rPr>
              <a:t> thế mãi.</a:t>
            </a:r>
          </a:p>
          <a:p>
            <a:pPr marL="342900" indent="-342900" algn="just">
              <a:spcBef>
                <a:spcPct val="50000"/>
              </a:spcBef>
            </a:pPr>
            <a:endParaRPr lang="en-US" sz="3200">
              <a:latin typeface="Arial" pitchFamily="34" charset="0"/>
            </a:endParaRPr>
          </a:p>
        </p:txBody>
      </p:sp>
      <p:sp>
        <p:nvSpPr>
          <p:cNvPr id="151562" name="Rectangle 10"/>
          <p:cNvSpPr>
            <a:spLocks noChangeArrowheads="1"/>
          </p:cNvSpPr>
          <p:nvPr/>
        </p:nvSpPr>
        <p:spPr bwMode="auto">
          <a:xfrm>
            <a:off x="304800" y="533400"/>
            <a:ext cx="883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900">
                <a:solidFill>
                  <a:srgbClr val="A83C2A"/>
                </a:solidFill>
                <a:latin typeface="Arial" pitchFamily="34" charset="0"/>
              </a:rPr>
              <a:t>Khi chia một số tự nhiên cho một số tự nhiên mà còn d</a:t>
            </a:r>
            <a:r>
              <a:rPr lang="vi-VN" sz="2900">
                <a:solidFill>
                  <a:srgbClr val="A83C2A"/>
                </a:solidFill>
                <a:latin typeface="Arial" pitchFamily="34" charset="0"/>
              </a:rPr>
              <a:t>ư</a:t>
            </a:r>
            <a:r>
              <a:rPr lang="en-US" sz="2900">
                <a:solidFill>
                  <a:srgbClr val="A83C2A"/>
                </a:solidFill>
                <a:latin typeface="Arial" pitchFamily="34" charset="0"/>
              </a:rPr>
              <a:t>, ta tiếp tục chia nh</a:t>
            </a:r>
            <a:r>
              <a:rPr lang="vi-VN" sz="2900">
                <a:solidFill>
                  <a:srgbClr val="A83C2A"/>
                </a:solidFill>
                <a:latin typeface="Arial" pitchFamily="34" charset="0"/>
              </a:rPr>
              <a:t>ư</a:t>
            </a:r>
            <a:r>
              <a:rPr lang="en-US" sz="2900">
                <a:solidFill>
                  <a:srgbClr val="A83C2A"/>
                </a:solidFill>
                <a:latin typeface="Arial" pitchFamily="34" charset="0"/>
              </a:rPr>
              <a:t> sau:</a:t>
            </a:r>
          </a:p>
        </p:txBody>
      </p:sp>
      <p:sp>
        <p:nvSpPr>
          <p:cNvPr id="151563" name="Rectangle 11"/>
          <p:cNvSpPr>
            <a:spLocks noChangeArrowheads="1"/>
          </p:cNvSpPr>
          <p:nvPr/>
        </p:nvSpPr>
        <p:spPr bwMode="auto">
          <a:xfrm>
            <a:off x="457200" y="2149475"/>
            <a:ext cx="8077200" cy="2062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3200">
                <a:solidFill>
                  <a:srgbClr val="000066"/>
                </a:solidFill>
                <a:latin typeface="Arial" pitchFamily="34" charset="0"/>
              </a:rPr>
              <a:t>  Viết dấu phẩy vào bên phải số         th</a:t>
            </a:r>
            <a:r>
              <a:rPr lang="vi-VN" sz="3200">
                <a:solidFill>
                  <a:srgbClr val="000066"/>
                </a:solidFill>
                <a:latin typeface="Arial" pitchFamily="34" charset="0"/>
              </a:rPr>
              <a:t>ươ</a:t>
            </a:r>
            <a:r>
              <a:rPr lang="en-US" sz="3200">
                <a:solidFill>
                  <a:srgbClr val="000066"/>
                </a:solidFill>
                <a:latin typeface="Arial" pitchFamily="34" charset="0"/>
              </a:rPr>
              <a:t>ng.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200">
                <a:solidFill>
                  <a:srgbClr val="000066"/>
                </a:solidFill>
                <a:latin typeface="Arial" pitchFamily="34" charset="0"/>
              </a:rPr>
              <a:t>  Viết thêm vào bên phải số d</a:t>
            </a:r>
            <a:r>
              <a:rPr lang="vi-VN" sz="3200">
                <a:solidFill>
                  <a:srgbClr val="000066"/>
                </a:solidFill>
                <a:latin typeface="Arial" pitchFamily="34" charset="0"/>
              </a:rPr>
              <a:t>ư</a:t>
            </a:r>
            <a:r>
              <a:rPr lang="en-US" sz="3200">
                <a:solidFill>
                  <a:srgbClr val="000066"/>
                </a:solidFill>
                <a:latin typeface="Arial" pitchFamily="34" charset="0"/>
              </a:rPr>
              <a:t> một chữ số 0 rồi chia tiếp.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  <p:bldP spid="151554" grpId="1"/>
      <p:bldP spid="151556" grpId="0" animBg="1"/>
      <p:bldP spid="151556" grpId="1" animBg="1"/>
      <p:bldP spid="151557" grpId="0" animBg="1"/>
      <p:bldP spid="151557" grpId="1" animBg="1"/>
      <p:bldP spid="151559" grpId="0"/>
      <p:bldP spid="151559" grpId="1"/>
      <p:bldP spid="151560" grpId="0"/>
      <p:bldP spid="151560" grpId="1"/>
      <p:bldP spid="151561" grpId="0"/>
      <p:bldP spid="151562" grpId="0"/>
      <p:bldP spid="1515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87" name="Oval 27"/>
          <p:cNvSpPr>
            <a:spLocks noChangeArrowheads="1"/>
          </p:cNvSpPr>
          <p:nvPr/>
        </p:nvSpPr>
        <p:spPr bwMode="auto">
          <a:xfrm>
            <a:off x="914400" y="1143000"/>
            <a:ext cx="609600" cy="609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685800" y="1111250"/>
            <a:ext cx="5638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66"/>
                </a:solidFill>
                <a:latin typeface="Arial" pitchFamily="34" charset="0"/>
              </a:rPr>
              <a:t>  1  Đặt tính rồi tính:  </a:t>
            </a:r>
          </a:p>
        </p:txBody>
      </p: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1066800" y="2209800"/>
            <a:ext cx="8686800" cy="2289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66"/>
                </a:solidFill>
                <a:latin typeface="Arial" pitchFamily="34" charset="0"/>
              </a:rPr>
              <a:t>a,12 : 5              b,  15 : 8      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66"/>
                </a:solidFill>
                <a:latin typeface="Arial" pitchFamily="34" charset="0"/>
              </a:rPr>
              <a:t>   23 : 4                   75 : 12      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66"/>
                </a:solidFill>
                <a:latin typeface="Arial" pitchFamily="34" charset="0"/>
              </a:rPr>
              <a:t> 882 : 36                 81 :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8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8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8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8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87" grpId="0" animBg="1"/>
      <p:bldP spid="168967" grpId="0"/>
      <p:bldP spid="1689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Text Box 4"/>
          <p:cNvSpPr txBox="1">
            <a:spLocks noChangeArrowheads="1"/>
          </p:cNvSpPr>
          <p:nvPr/>
        </p:nvSpPr>
        <p:spPr bwMode="auto">
          <a:xfrm>
            <a:off x="76200" y="2590800"/>
            <a:ext cx="2286000" cy="1784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12      5 </a:t>
            </a:r>
          </a:p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   </a:t>
            </a:r>
          </a:p>
        </p:txBody>
      </p:sp>
      <p:sp>
        <p:nvSpPr>
          <p:cNvPr id="251909" name="Text Box 5"/>
          <p:cNvSpPr txBox="1">
            <a:spLocks noChangeArrowheads="1"/>
          </p:cNvSpPr>
          <p:nvPr/>
        </p:nvSpPr>
        <p:spPr bwMode="auto">
          <a:xfrm>
            <a:off x="381000" y="3276600"/>
            <a:ext cx="2133600" cy="1784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2</a:t>
            </a:r>
            <a:r>
              <a:rPr lang="en-US" sz="4400">
                <a:solidFill>
                  <a:srgbClr val="FF6600"/>
                </a:solidFill>
                <a:latin typeface="Arial" pitchFamily="34" charset="0"/>
              </a:rPr>
              <a:t>0</a:t>
            </a:r>
            <a:r>
              <a:rPr lang="en-US" sz="4400">
                <a:latin typeface="Arial" pitchFamily="34" charset="0"/>
              </a:rPr>
              <a:t>  2</a:t>
            </a:r>
            <a:r>
              <a:rPr lang="en-US" sz="4400">
                <a:solidFill>
                  <a:srgbClr val="A83C2A"/>
                </a:solidFill>
                <a:latin typeface="Arial" pitchFamily="34" charset="0"/>
              </a:rPr>
              <a:t>,</a:t>
            </a:r>
            <a:r>
              <a:rPr lang="en-US" sz="4400">
                <a:latin typeface="Arial" pitchFamily="34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  </a:t>
            </a:r>
            <a:r>
              <a:rPr lang="en-US" sz="4400">
                <a:solidFill>
                  <a:srgbClr val="FF6600"/>
                </a:solidFill>
                <a:latin typeface="Arial" pitchFamily="34" charset="0"/>
              </a:rPr>
              <a:t>0</a:t>
            </a:r>
            <a:r>
              <a:rPr lang="en-US" sz="4400">
                <a:latin typeface="Arial" pitchFamily="34" charset="0"/>
              </a:rPr>
              <a:t>  </a:t>
            </a:r>
          </a:p>
        </p:txBody>
      </p:sp>
      <p:sp>
        <p:nvSpPr>
          <p:cNvPr id="251910" name="Text Box 6"/>
          <p:cNvSpPr txBox="1">
            <a:spLocks noChangeArrowheads="1"/>
          </p:cNvSpPr>
          <p:nvPr/>
        </p:nvSpPr>
        <p:spPr bwMode="auto">
          <a:xfrm>
            <a:off x="2895600" y="2438400"/>
            <a:ext cx="2286000" cy="1784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 23     4 </a:t>
            </a:r>
          </a:p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   </a:t>
            </a:r>
          </a:p>
        </p:txBody>
      </p:sp>
      <p:sp>
        <p:nvSpPr>
          <p:cNvPr id="251911" name="Text Box 7"/>
          <p:cNvSpPr txBox="1">
            <a:spLocks noChangeArrowheads="1"/>
          </p:cNvSpPr>
          <p:nvPr/>
        </p:nvSpPr>
        <p:spPr bwMode="auto">
          <a:xfrm>
            <a:off x="3200400" y="3200400"/>
            <a:ext cx="3048000" cy="280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 3</a:t>
            </a:r>
            <a:r>
              <a:rPr lang="en-US" sz="4400">
                <a:solidFill>
                  <a:srgbClr val="FF6600"/>
                </a:solidFill>
                <a:latin typeface="Arial" pitchFamily="34" charset="0"/>
              </a:rPr>
              <a:t>0</a:t>
            </a:r>
            <a:r>
              <a:rPr lang="en-US" sz="4400">
                <a:latin typeface="Arial" pitchFamily="34" charset="0"/>
              </a:rPr>
              <a:t>   5</a:t>
            </a:r>
            <a:r>
              <a:rPr lang="en-US" sz="4400">
                <a:solidFill>
                  <a:srgbClr val="A83C2A"/>
                </a:solidFill>
                <a:latin typeface="Arial" pitchFamily="34" charset="0"/>
              </a:rPr>
              <a:t>,</a:t>
            </a:r>
            <a:r>
              <a:rPr lang="en-US" sz="4400">
                <a:latin typeface="Arial" pitchFamily="34" charset="0"/>
              </a:rPr>
              <a:t>75</a:t>
            </a:r>
          </a:p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   2</a:t>
            </a:r>
            <a:r>
              <a:rPr lang="en-US" sz="4400">
                <a:solidFill>
                  <a:srgbClr val="FF6600"/>
                </a:solidFill>
                <a:latin typeface="Arial" pitchFamily="34" charset="0"/>
              </a:rPr>
              <a:t>0</a:t>
            </a:r>
            <a:r>
              <a:rPr lang="en-US" sz="4400">
                <a:latin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     </a:t>
            </a:r>
            <a:r>
              <a:rPr lang="en-US" sz="4400">
                <a:solidFill>
                  <a:srgbClr val="FF6600"/>
                </a:solidFill>
                <a:latin typeface="Arial" pitchFamily="34" charset="0"/>
              </a:rPr>
              <a:t>0</a:t>
            </a:r>
            <a:r>
              <a:rPr lang="en-US" sz="4400">
                <a:latin typeface="Arial" pitchFamily="34" charset="0"/>
              </a:rPr>
              <a:t> </a:t>
            </a:r>
          </a:p>
        </p:txBody>
      </p:sp>
      <p:sp>
        <p:nvSpPr>
          <p:cNvPr id="251912" name="Text Box 8"/>
          <p:cNvSpPr txBox="1">
            <a:spLocks noChangeArrowheads="1"/>
          </p:cNvSpPr>
          <p:nvPr/>
        </p:nvSpPr>
        <p:spPr bwMode="auto">
          <a:xfrm>
            <a:off x="6096000" y="2514600"/>
            <a:ext cx="2743200" cy="1784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882    36 </a:t>
            </a:r>
          </a:p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   </a:t>
            </a:r>
          </a:p>
        </p:txBody>
      </p:sp>
      <p:sp>
        <p:nvSpPr>
          <p:cNvPr id="251913" name="Text Box 9"/>
          <p:cNvSpPr txBox="1">
            <a:spLocks noChangeArrowheads="1"/>
          </p:cNvSpPr>
          <p:nvPr/>
        </p:nvSpPr>
        <p:spPr bwMode="auto">
          <a:xfrm>
            <a:off x="6019800" y="3352800"/>
            <a:ext cx="3352800" cy="280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162    24</a:t>
            </a:r>
            <a:r>
              <a:rPr lang="en-US" sz="4400">
                <a:solidFill>
                  <a:srgbClr val="A83C2A"/>
                </a:solidFill>
                <a:latin typeface="Arial" pitchFamily="34" charset="0"/>
              </a:rPr>
              <a:t>,</a:t>
            </a:r>
            <a:r>
              <a:rPr lang="en-US" sz="4400">
                <a:latin typeface="Arial" pitchFamily="34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   18</a:t>
            </a:r>
            <a:r>
              <a:rPr lang="en-US" sz="4400">
                <a:solidFill>
                  <a:srgbClr val="FF6600"/>
                </a:solidFill>
                <a:latin typeface="Arial" pitchFamily="34" charset="0"/>
              </a:rPr>
              <a:t>0</a:t>
            </a:r>
          </a:p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       </a:t>
            </a:r>
            <a:r>
              <a:rPr lang="en-US" sz="4400">
                <a:solidFill>
                  <a:srgbClr val="FF6600"/>
                </a:solidFill>
                <a:latin typeface="Arial" pitchFamily="34" charset="0"/>
              </a:rPr>
              <a:t>0</a:t>
            </a:r>
            <a:r>
              <a:rPr lang="en-US" sz="4400">
                <a:latin typeface="Arial" pitchFamily="34" charset="0"/>
              </a:rPr>
              <a:t>  </a:t>
            </a:r>
          </a:p>
        </p:txBody>
      </p:sp>
      <p:sp>
        <p:nvSpPr>
          <p:cNvPr id="251914" name="Line 10"/>
          <p:cNvSpPr>
            <a:spLocks noChangeShapeType="1"/>
          </p:cNvSpPr>
          <p:nvPr/>
        </p:nvSpPr>
        <p:spPr bwMode="auto">
          <a:xfrm>
            <a:off x="1295400" y="2590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1915" name="Line 11"/>
          <p:cNvSpPr>
            <a:spLocks noChangeShapeType="1"/>
          </p:cNvSpPr>
          <p:nvPr/>
        </p:nvSpPr>
        <p:spPr bwMode="auto">
          <a:xfrm>
            <a:off x="1295400" y="3124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1916" name="Line 12"/>
          <p:cNvSpPr>
            <a:spLocks noChangeShapeType="1"/>
          </p:cNvSpPr>
          <p:nvPr/>
        </p:nvSpPr>
        <p:spPr bwMode="auto">
          <a:xfrm>
            <a:off x="4267200" y="2514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1917" name="Line 13"/>
          <p:cNvSpPr>
            <a:spLocks noChangeShapeType="1"/>
          </p:cNvSpPr>
          <p:nvPr/>
        </p:nvSpPr>
        <p:spPr bwMode="auto">
          <a:xfrm>
            <a:off x="4267200" y="3048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1918" name="Line 14"/>
          <p:cNvSpPr>
            <a:spLocks noChangeShapeType="1"/>
          </p:cNvSpPr>
          <p:nvPr/>
        </p:nvSpPr>
        <p:spPr bwMode="auto">
          <a:xfrm>
            <a:off x="7467600" y="2590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1919" name="Line 15"/>
          <p:cNvSpPr>
            <a:spLocks noChangeShapeType="1"/>
          </p:cNvSpPr>
          <p:nvPr/>
        </p:nvSpPr>
        <p:spPr bwMode="auto">
          <a:xfrm>
            <a:off x="7467600" y="3124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1920" name="Rectangle 16"/>
          <p:cNvSpPr>
            <a:spLocks noChangeArrowheads="1"/>
          </p:cNvSpPr>
          <p:nvPr/>
        </p:nvSpPr>
        <p:spPr bwMode="auto">
          <a:xfrm>
            <a:off x="228600" y="1279525"/>
            <a:ext cx="8458200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rgbClr val="000066"/>
                </a:solidFill>
                <a:latin typeface="Arial" pitchFamily="34" charset="0"/>
              </a:rPr>
              <a:t>a,  12 : 5    23 : 4        882 : 36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1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1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1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1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1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1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1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1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1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1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1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51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51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51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51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51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/>
      <p:bldP spid="251909" grpId="0"/>
      <p:bldP spid="251910" grpId="0"/>
      <p:bldP spid="251911" grpId="0"/>
      <p:bldP spid="251912" grpId="0"/>
      <p:bldP spid="251913" grpId="0"/>
      <p:bldP spid="251914" grpId="0" animBg="1"/>
      <p:bldP spid="251915" grpId="0" animBg="1"/>
      <p:bldP spid="251916" grpId="0" animBg="1"/>
      <p:bldP spid="251917" grpId="0" animBg="1"/>
      <p:bldP spid="251918" grpId="0" animBg="1"/>
      <p:bldP spid="251919" grpId="0" animBg="1"/>
      <p:bldP spid="2519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519113"/>
            <a:ext cx="8562975" cy="1462087"/>
          </a:xfrm>
        </p:spPr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 </a:t>
            </a:r>
            <a:r>
              <a:rPr lang="en-US" sz="4000" smtClean="0">
                <a:solidFill>
                  <a:srgbClr val="000066"/>
                </a:solidFill>
                <a:latin typeface="Arial" pitchFamily="34" charset="0"/>
              </a:rPr>
              <a:t>b,  15 : 8     75 : 12       81 : 4</a:t>
            </a:r>
          </a:p>
        </p:txBody>
      </p:sp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76200" y="2590800"/>
            <a:ext cx="2286000" cy="1465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15      8 </a:t>
            </a:r>
          </a:p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   </a:t>
            </a:r>
          </a:p>
        </p:txBody>
      </p:sp>
      <p:sp>
        <p:nvSpPr>
          <p:cNvPr id="252934" name="Text Box 6"/>
          <p:cNvSpPr txBox="1">
            <a:spLocks noChangeArrowheads="1"/>
          </p:cNvSpPr>
          <p:nvPr/>
        </p:nvSpPr>
        <p:spPr bwMode="auto">
          <a:xfrm>
            <a:off x="381000" y="3276600"/>
            <a:ext cx="2514600" cy="3113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7</a:t>
            </a:r>
            <a:r>
              <a:rPr lang="en-US" sz="3600">
                <a:solidFill>
                  <a:srgbClr val="FF6600"/>
                </a:solidFill>
                <a:latin typeface="Arial" pitchFamily="34" charset="0"/>
              </a:rPr>
              <a:t>0</a:t>
            </a:r>
            <a:r>
              <a:rPr lang="en-US" sz="3600">
                <a:latin typeface="Arial" pitchFamily="34" charset="0"/>
              </a:rPr>
              <a:t>  1</a:t>
            </a:r>
            <a:r>
              <a:rPr lang="en-US" sz="3600">
                <a:solidFill>
                  <a:srgbClr val="A83C2A"/>
                </a:solidFill>
                <a:latin typeface="Arial" pitchFamily="34" charset="0"/>
              </a:rPr>
              <a:t>,</a:t>
            </a:r>
            <a:r>
              <a:rPr lang="en-US" sz="3600">
                <a:latin typeface="Arial" pitchFamily="34" charset="0"/>
              </a:rPr>
              <a:t>875</a:t>
            </a:r>
          </a:p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  6</a:t>
            </a:r>
            <a:r>
              <a:rPr lang="en-US" sz="3600">
                <a:solidFill>
                  <a:srgbClr val="FF6600"/>
                </a:solidFill>
                <a:latin typeface="Arial" pitchFamily="34" charset="0"/>
              </a:rPr>
              <a:t>0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FF6600"/>
                </a:solidFill>
                <a:latin typeface="Arial" pitchFamily="34" charset="0"/>
              </a:rPr>
              <a:t>    </a:t>
            </a:r>
            <a:r>
              <a:rPr lang="en-US" sz="3600">
                <a:latin typeface="Arial" pitchFamily="34" charset="0"/>
              </a:rPr>
              <a:t>4</a:t>
            </a:r>
            <a:r>
              <a:rPr lang="en-US" sz="3600">
                <a:solidFill>
                  <a:srgbClr val="FF6600"/>
                </a:solidFill>
                <a:latin typeface="Arial" pitchFamily="34" charset="0"/>
              </a:rPr>
              <a:t>0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FF6600"/>
                </a:solidFill>
                <a:latin typeface="Arial" pitchFamily="34" charset="0"/>
              </a:rPr>
              <a:t>      0</a:t>
            </a:r>
            <a:r>
              <a:rPr lang="en-US" sz="3600">
                <a:latin typeface="Arial" pitchFamily="34" charset="0"/>
              </a:rPr>
              <a:t>  </a:t>
            </a:r>
          </a:p>
        </p:txBody>
      </p:sp>
      <p:sp>
        <p:nvSpPr>
          <p:cNvPr id="252935" name="Text Box 7"/>
          <p:cNvSpPr txBox="1">
            <a:spLocks noChangeArrowheads="1"/>
          </p:cNvSpPr>
          <p:nvPr/>
        </p:nvSpPr>
        <p:spPr bwMode="auto">
          <a:xfrm>
            <a:off x="2895600" y="2573338"/>
            <a:ext cx="2667000" cy="1465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 75     12 </a:t>
            </a:r>
          </a:p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   </a:t>
            </a:r>
          </a:p>
        </p:txBody>
      </p:sp>
      <p:sp>
        <p:nvSpPr>
          <p:cNvPr id="252936" name="Text Box 8"/>
          <p:cNvSpPr txBox="1">
            <a:spLocks noChangeArrowheads="1"/>
          </p:cNvSpPr>
          <p:nvPr/>
        </p:nvSpPr>
        <p:spPr bwMode="auto">
          <a:xfrm>
            <a:off x="3200400" y="3200400"/>
            <a:ext cx="3048000" cy="2289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 3</a:t>
            </a:r>
            <a:r>
              <a:rPr lang="en-US" sz="3600">
                <a:solidFill>
                  <a:srgbClr val="FF6600"/>
                </a:solidFill>
                <a:latin typeface="Arial" pitchFamily="34" charset="0"/>
              </a:rPr>
              <a:t>0</a:t>
            </a:r>
            <a:r>
              <a:rPr lang="en-US" sz="3600">
                <a:latin typeface="Arial" pitchFamily="34" charset="0"/>
              </a:rPr>
              <a:t>   6</a:t>
            </a:r>
            <a:r>
              <a:rPr lang="en-US" sz="3600">
                <a:solidFill>
                  <a:srgbClr val="A83C2A"/>
                </a:solidFill>
                <a:latin typeface="Arial" pitchFamily="34" charset="0"/>
              </a:rPr>
              <a:t>,</a:t>
            </a:r>
            <a:r>
              <a:rPr lang="en-US" sz="3600">
                <a:latin typeface="Arial" pitchFamily="34" charset="0"/>
              </a:rPr>
              <a:t>25</a:t>
            </a:r>
          </a:p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   6</a:t>
            </a:r>
            <a:r>
              <a:rPr lang="en-US" sz="3600">
                <a:solidFill>
                  <a:srgbClr val="FF6600"/>
                </a:solidFill>
                <a:latin typeface="Arial" pitchFamily="34" charset="0"/>
              </a:rPr>
              <a:t>0</a:t>
            </a:r>
            <a:r>
              <a:rPr lang="en-US" sz="3600">
                <a:latin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     </a:t>
            </a:r>
            <a:r>
              <a:rPr lang="en-US" sz="3600">
                <a:solidFill>
                  <a:srgbClr val="FF6600"/>
                </a:solidFill>
                <a:latin typeface="Arial" pitchFamily="34" charset="0"/>
              </a:rPr>
              <a:t>0</a:t>
            </a:r>
            <a:r>
              <a:rPr lang="en-US" sz="3600">
                <a:latin typeface="Arial" pitchFamily="34" charset="0"/>
              </a:rPr>
              <a:t> </a:t>
            </a:r>
          </a:p>
        </p:txBody>
      </p:sp>
      <p:sp>
        <p:nvSpPr>
          <p:cNvPr id="252937" name="Text Box 9"/>
          <p:cNvSpPr txBox="1">
            <a:spLocks noChangeArrowheads="1"/>
          </p:cNvSpPr>
          <p:nvPr/>
        </p:nvSpPr>
        <p:spPr bwMode="auto">
          <a:xfrm>
            <a:off x="5562600" y="2573338"/>
            <a:ext cx="2743200" cy="1465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   81    4 </a:t>
            </a:r>
          </a:p>
          <a:p>
            <a:pPr>
              <a:spcBef>
                <a:spcPct val="50000"/>
              </a:spcBef>
            </a:pPr>
            <a:r>
              <a:rPr lang="en-US" sz="3600">
                <a:latin typeface="Arial" pitchFamily="34" charset="0"/>
              </a:rPr>
              <a:t>   </a:t>
            </a:r>
          </a:p>
        </p:txBody>
      </p:sp>
      <p:sp>
        <p:nvSpPr>
          <p:cNvPr id="252938" name="Line 10"/>
          <p:cNvSpPr>
            <a:spLocks noChangeShapeType="1"/>
          </p:cNvSpPr>
          <p:nvPr/>
        </p:nvSpPr>
        <p:spPr bwMode="auto">
          <a:xfrm>
            <a:off x="1371600" y="2590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2939" name="Line 11"/>
          <p:cNvSpPr>
            <a:spLocks noChangeShapeType="1"/>
          </p:cNvSpPr>
          <p:nvPr/>
        </p:nvSpPr>
        <p:spPr bwMode="auto">
          <a:xfrm>
            <a:off x="1371600" y="3124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2940" name="Line 12"/>
          <p:cNvSpPr>
            <a:spLocks noChangeShapeType="1"/>
          </p:cNvSpPr>
          <p:nvPr/>
        </p:nvSpPr>
        <p:spPr bwMode="auto">
          <a:xfrm>
            <a:off x="4267200" y="2590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2941" name="Line 13"/>
          <p:cNvSpPr>
            <a:spLocks noChangeShapeType="1"/>
          </p:cNvSpPr>
          <p:nvPr/>
        </p:nvSpPr>
        <p:spPr bwMode="auto">
          <a:xfrm>
            <a:off x="4267200" y="3124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2942" name="Line 14"/>
          <p:cNvSpPr>
            <a:spLocks noChangeShapeType="1"/>
          </p:cNvSpPr>
          <p:nvPr/>
        </p:nvSpPr>
        <p:spPr bwMode="auto">
          <a:xfrm>
            <a:off x="7239000" y="2590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2943" name="Line 15"/>
          <p:cNvSpPr>
            <a:spLocks noChangeShapeType="1"/>
          </p:cNvSpPr>
          <p:nvPr/>
        </p:nvSpPr>
        <p:spPr bwMode="auto">
          <a:xfrm>
            <a:off x="7239000" y="3124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2944" name="Text Box 16"/>
          <p:cNvSpPr txBox="1">
            <a:spLocks noChangeArrowheads="1"/>
          </p:cNvSpPr>
          <p:nvPr/>
        </p:nvSpPr>
        <p:spPr bwMode="auto">
          <a:xfrm>
            <a:off x="5943600" y="3276600"/>
            <a:ext cx="3352800" cy="2530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01</a:t>
            </a:r>
            <a:r>
              <a:rPr lang="en-US">
                <a:solidFill>
                  <a:srgbClr val="FF6600"/>
                </a:solidFill>
                <a:latin typeface="Arial" pitchFamily="34" charset="0"/>
              </a:rPr>
              <a:t>0</a:t>
            </a:r>
            <a:r>
              <a:rPr lang="en-US">
                <a:latin typeface="Arial" pitchFamily="34" charset="0"/>
              </a:rPr>
              <a:t>  20</a:t>
            </a:r>
            <a:r>
              <a:rPr lang="en-US">
                <a:solidFill>
                  <a:srgbClr val="A83C2A"/>
                </a:solidFill>
                <a:latin typeface="Arial" pitchFamily="34" charset="0"/>
              </a:rPr>
              <a:t>,</a:t>
            </a:r>
            <a:r>
              <a:rPr lang="en-US">
                <a:latin typeface="Arial" pitchFamily="34" charset="0"/>
              </a:rPr>
              <a:t>25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    2</a:t>
            </a:r>
            <a:r>
              <a:rPr lang="en-US">
                <a:solidFill>
                  <a:srgbClr val="FF6600"/>
                </a:solidFill>
                <a:latin typeface="Arial" pitchFamily="34" charset="0"/>
              </a:rPr>
              <a:t>0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FF6600"/>
                </a:solidFill>
                <a:latin typeface="Arial" pitchFamily="34" charset="0"/>
              </a:rPr>
              <a:t>     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2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2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2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2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2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2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2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2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2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2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2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2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2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2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2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52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52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52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3" grpId="0"/>
      <p:bldP spid="252934" grpId="0"/>
      <p:bldP spid="252935" grpId="0"/>
      <p:bldP spid="252936" grpId="0"/>
      <p:bldP spid="252937" grpId="0"/>
      <p:bldP spid="252938" grpId="0" animBg="1"/>
      <p:bldP spid="252939" grpId="0" animBg="1"/>
      <p:bldP spid="252940" grpId="0" animBg="1"/>
      <p:bldP spid="252941" grpId="0" animBg="1"/>
      <p:bldP spid="252942" grpId="0" animBg="1"/>
      <p:bldP spid="252943" grpId="0" animBg="1"/>
      <p:bldP spid="252944" grpId="0"/>
    </p:bld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Black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10">
        <a:dk1>
          <a:srgbClr val="000066"/>
        </a:dk1>
        <a:lt1>
          <a:srgbClr val="336699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ADB8CA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Black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1">
        <a:dk1>
          <a:srgbClr val="000066"/>
        </a:dk1>
        <a:lt1>
          <a:srgbClr val="336699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ADB8CA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">
  <a:themeElements>
    <a:clrScheme name="default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Black" pitchFamily="34" charset="0"/>
          </a:defRPr>
        </a:defPPr>
      </a:lstStyle>
    </a:lnDef>
  </a:objectDefaults>
  <a:extraClrSchemeLst>
    <a:extraClrScheme>
      <a:clrScheme name="default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66"/>
        </a:dk1>
        <a:lt1>
          <a:srgbClr val="336699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ADB8CA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Black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66"/>
        </a:dk1>
        <a:lt1>
          <a:srgbClr val="336699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ADB8CA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Recommending A Strategy">
  <a:themeElements>
    <a:clrScheme name="Recommending A Strategy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Recommending A Strategy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Black" pitchFamily="34" charset="0"/>
          </a:defRPr>
        </a:defPPr>
      </a:lstStyle>
    </a:lnDef>
  </a:objectDefaults>
  <a:extraClrSchemeLst>
    <a:extraClrScheme>
      <a:clrScheme name="Recommending A Strategy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</TotalTime>
  <Words>612</Words>
  <Application>Microsoft PowerPoint</Application>
  <PresentationFormat>On-screen Show (4:3)</PresentationFormat>
  <Paragraphs>96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.VnBlack</vt:lpstr>
      <vt:lpstr>Arial</vt:lpstr>
      <vt:lpstr>Tahoma</vt:lpstr>
      <vt:lpstr>Wingdings</vt:lpstr>
      <vt:lpstr>Verdana</vt:lpstr>
      <vt:lpstr>Arial Black</vt:lpstr>
      <vt:lpstr>Times New Roman</vt:lpstr>
      <vt:lpstr>Shimmer</vt:lpstr>
      <vt:lpstr>Eclipse</vt:lpstr>
      <vt:lpstr>default</vt:lpstr>
      <vt:lpstr>Blends</vt:lpstr>
      <vt:lpstr>Recommending A Strategy</vt:lpstr>
      <vt:lpstr>Slide 1</vt:lpstr>
      <vt:lpstr>Slide 2</vt:lpstr>
      <vt:lpstr>Slide 3</vt:lpstr>
      <vt:lpstr>Slide 4</vt:lpstr>
      <vt:lpstr>Khi chia một số tự nhiên cho một số tự nhiên mà còn dư, ta tiếp tục chia như sau:</vt:lpstr>
      <vt:lpstr>            43 : 52 = ?</vt:lpstr>
      <vt:lpstr>Slide 7</vt:lpstr>
      <vt:lpstr>Slide 8</vt:lpstr>
      <vt:lpstr> b,  15 : 8     75 : 12       81 : 4</vt:lpstr>
      <vt:lpstr>  2  May 25 bộ quần áo như nhau hết 70 m vải. Hỏi may 6 bộ quần áo như thế hết bao nhiêu mét vải?</vt:lpstr>
      <vt:lpstr>3      Viết các phân số sau dưới dạng số thập phân:</vt:lpstr>
      <vt:lpstr>Slide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30</cp:revision>
  <cp:lastPrinted>1601-01-01T00:00:00Z</cp:lastPrinted>
  <dcterms:created xsi:type="dcterms:W3CDTF">2007-10-30T23:12:33Z</dcterms:created>
  <dcterms:modified xsi:type="dcterms:W3CDTF">2016-06-30T03:34:45Z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